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9"/>
  </p:notesMasterIdLst>
  <p:handoutMasterIdLst>
    <p:handoutMasterId r:id="rId20"/>
  </p:handoutMasterIdLst>
  <p:sldIdLst>
    <p:sldId id="279" r:id="rId3"/>
    <p:sldId id="258" r:id="rId4"/>
    <p:sldId id="260" r:id="rId5"/>
    <p:sldId id="261" r:id="rId6"/>
    <p:sldId id="266" r:id="rId7"/>
    <p:sldId id="267" r:id="rId8"/>
    <p:sldId id="280" r:id="rId9"/>
    <p:sldId id="281" r:id="rId10"/>
    <p:sldId id="269" r:id="rId11"/>
    <p:sldId id="282" r:id="rId12"/>
    <p:sldId id="270" r:id="rId13"/>
    <p:sldId id="271" r:id="rId14"/>
    <p:sldId id="272" r:id="rId15"/>
    <p:sldId id="274" r:id="rId16"/>
    <p:sldId id="275" r:id="rId17"/>
    <p:sldId id="264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C3E6DEB-6101-4177-9703-631DCF9D7189}">
          <p14:sldIdLst>
            <p14:sldId id="279"/>
            <p14:sldId id="258"/>
            <p14:sldId id="260"/>
            <p14:sldId id="261"/>
            <p14:sldId id="266"/>
            <p14:sldId id="267"/>
            <p14:sldId id="280"/>
            <p14:sldId id="281"/>
            <p14:sldId id="269"/>
            <p14:sldId id="282"/>
            <p14:sldId id="270"/>
            <p14:sldId id="271"/>
            <p14:sldId id="272"/>
            <p14:sldId id="274"/>
            <p14:sldId id="275"/>
            <p14:sldId id="264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52122"/>
    <a:srgbClr val="FE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7" d="100"/>
          <a:sy n="87" d="100"/>
        </p:scale>
        <p:origin x="-664" y="-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B25C5-7578-4BB0-A64B-460C56928A1E}" type="datetimeFigureOut">
              <a:rPr lang="uk-UA" smtClean="0"/>
              <a:t>19.01.2022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C2322-6972-4806-AD68-58165845C5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568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B37E6-F4DB-425D-BB9A-CBDF886A1455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4CA4-DB7E-4551-9527-514F51E38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075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ru-RU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174D1D4-4C65-437C-ABF0-7C5CECB9CE01}" type="slidenum">
              <a:rPr>
                <a:solidFill>
                  <a:prstClr val="black"/>
                </a:solidFill>
              </a:rPr>
              <a:pPr>
                <a:defRPr/>
              </a:pPr>
              <a:t>1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3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srgbClr val="E9E5DC"/>
                </a:solidFill>
              </a:rPr>
              <a:t>6/30/2006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E9E5DC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A6870-6133-428B-871A-3D88D54B6DA3}" type="slidenum">
              <a:rPr>
                <a:solidFill>
                  <a:srgbClr val="E9E5DC"/>
                </a:solidFill>
              </a:rPr>
              <a:pPr>
                <a:defRPr/>
              </a:pPr>
              <a:t>‹#›</a:t>
            </a:fld>
            <a:endParaRPr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4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14600"/>
            <a:ext cx="7772400" cy="1480544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ru-RU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000500"/>
            <a:ext cx="7772400" cy="789384"/>
          </a:xfrm>
        </p:spPr>
        <p:txBody>
          <a:bodyPr/>
          <a:lstStyle>
            <a:lvl1pPr marL="374904" eaLnBrk="1" latinLnBrk="0" hangingPunct="1">
              <a:buNone/>
              <a:defRPr kumimoji="0" lang="ru-RU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srgbClr val="E9E5DC"/>
                </a:solidFill>
              </a:rPr>
              <a:t>6/30/2006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E9E5D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74D455-E026-4CBF-AA23-FA34AD961A39}" type="slidenum">
              <a:rPr>
                <a:solidFill>
                  <a:srgbClr val="E9E5DC"/>
                </a:solidFill>
              </a:rPr>
              <a:pPr>
                <a:defRPr/>
              </a:pPr>
              <a:t>‹#›</a:t>
            </a:fld>
            <a:endParaRPr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14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2871789" y="2899966"/>
            <a:ext cx="3400425" cy="317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163"/>
            <a:ext cx="8229600" cy="971550"/>
          </a:xfrm>
        </p:spPr>
        <p:txBody>
          <a:bodyPr anchor="ctr"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00151"/>
            <a:ext cx="4038600" cy="3394472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20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200151"/>
            <a:ext cx="4038600" cy="3394472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srgbClr val="696464"/>
                </a:solidFill>
              </a:rPr>
              <a:t>6/30/2006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696464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0C712F-85E9-4075-9E41-E0B9AD25BBC9}" type="slidenum">
              <a:rPr>
                <a:solidFill>
                  <a:srgbClr val="696464"/>
                </a:solidFill>
              </a:rPr>
              <a:pPr>
                <a:defRPr/>
              </a:pPr>
              <a:t>‹#›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07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/>
          <p:nvPr/>
        </p:nvSpPr>
        <p:spPr>
          <a:xfrm>
            <a:off x="0" y="301229"/>
            <a:ext cx="8686800" cy="665559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Rectangle 15"/>
          <p:cNvSpPr/>
          <p:nvPr/>
        </p:nvSpPr>
        <p:spPr>
          <a:xfrm>
            <a:off x="87314" y="510779"/>
            <a:ext cx="46037" cy="27384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Rectangle 16"/>
          <p:cNvSpPr/>
          <p:nvPr/>
        </p:nvSpPr>
        <p:spPr>
          <a:xfrm>
            <a:off x="47625" y="510779"/>
            <a:ext cx="26988" cy="27384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Rectangle 17"/>
          <p:cNvSpPr/>
          <p:nvPr/>
        </p:nvSpPr>
        <p:spPr>
          <a:xfrm>
            <a:off x="28576" y="510779"/>
            <a:ext cx="9525" cy="27384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1" y="510779"/>
            <a:ext cx="9525" cy="27384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Rectangle 19"/>
          <p:cNvSpPr/>
          <p:nvPr/>
        </p:nvSpPr>
        <p:spPr>
          <a:xfrm flipH="1">
            <a:off x="149226" y="510779"/>
            <a:ext cx="28575" cy="27384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Rectangle 20"/>
          <p:cNvSpPr/>
          <p:nvPr/>
        </p:nvSpPr>
        <p:spPr>
          <a:xfrm flipH="1">
            <a:off x="188914" y="510779"/>
            <a:ext cx="28575" cy="27384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Rectangle 21"/>
          <p:cNvSpPr/>
          <p:nvPr/>
        </p:nvSpPr>
        <p:spPr>
          <a:xfrm flipH="1">
            <a:off x="227014" y="510779"/>
            <a:ext cx="9525" cy="27384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Rectangle 28"/>
          <p:cNvSpPr/>
          <p:nvPr/>
        </p:nvSpPr>
        <p:spPr>
          <a:xfrm flipH="1">
            <a:off x="255589" y="510779"/>
            <a:ext cx="7937" cy="27384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Rectangle 29"/>
          <p:cNvSpPr/>
          <p:nvPr/>
        </p:nvSpPr>
        <p:spPr>
          <a:xfrm>
            <a:off x="279401" y="510779"/>
            <a:ext cx="36513" cy="27384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</p:spPr>
        <p:txBody>
          <a:bodyPr/>
          <a:lstStyle>
            <a:lvl1pPr eaLnBrk="1" latinLnBrk="0" hangingPunct="1">
              <a:defRPr kumimoji="0" lang="ru-RU" sz="400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12"/>
            <a:ext cx="4040188" cy="47982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lang="ru-RU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ru-RU" sz="2000" b="1"/>
            </a:lvl2pPr>
            <a:lvl3pPr eaLnBrk="1" latinLnBrk="0" hangingPunct="1">
              <a:buNone/>
              <a:defRPr kumimoji="0" lang="ru-RU" sz="1800" b="1"/>
            </a:lvl3pPr>
            <a:lvl4pPr eaLnBrk="1" latinLnBrk="0" hangingPunct="1">
              <a:buNone/>
              <a:defRPr kumimoji="0" lang="ru-RU" sz="1600" b="1"/>
            </a:lvl4pPr>
            <a:lvl5pPr eaLnBrk="1" latinLnBrk="0" hangingPunct="1">
              <a:buNone/>
              <a:defRPr kumimoji="0" lang="ru-RU"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6" y="1357312"/>
            <a:ext cx="4041775" cy="479822"/>
          </a:xfrm>
        </p:spPr>
        <p:txBody>
          <a:bodyPr anchor="ctr"/>
          <a:lstStyle>
            <a:lvl1pPr marL="73152" indent="0" eaLnBrk="1" latinLnBrk="0" hangingPunct="1">
              <a:buNone/>
              <a:defRPr kumimoji="0" lang="ru-RU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ru-RU" sz="2000" b="1"/>
            </a:lvl2pPr>
            <a:lvl3pPr eaLnBrk="1" latinLnBrk="0" hangingPunct="1">
              <a:buNone/>
              <a:defRPr kumimoji="0" lang="ru-RU" sz="1800" b="1"/>
            </a:lvl3pPr>
            <a:lvl4pPr eaLnBrk="1" latinLnBrk="0" hangingPunct="1">
              <a:buNone/>
              <a:defRPr kumimoji="0" lang="ru-RU" sz="1600" b="1"/>
            </a:lvl4pPr>
            <a:lvl5pPr eaLnBrk="1" latinLnBrk="0" hangingPunct="1">
              <a:buNone/>
              <a:defRPr kumimoji="0" lang="ru-RU"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1844278"/>
            <a:ext cx="4040188" cy="2969514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44278"/>
            <a:ext cx="4041775" cy="2969514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srgbClr val="E9E5DC"/>
                </a:solidFill>
              </a:rPr>
              <a:t>6/30/2006</a:t>
            </a:r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E9E5DC"/>
              </a:solidFill>
            </a:endParaRP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AE984F-4CAA-471B-98F9-CAE91F37B8F0}" type="slidenum">
              <a:rPr>
                <a:solidFill>
                  <a:srgbClr val="E9E5DC"/>
                </a:solidFill>
              </a:rPr>
              <a:pPr>
                <a:defRPr/>
              </a:pPr>
              <a:t>‹#›</a:t>
            </a:fld>
            <a:endParaRPr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99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>
            <a:lvl1pPr eaLnBrk="1" latinLnBrk="0" hangingPunct="1">
              <a:defRPr kumimoji="0" lang="ru-RU"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srgbClr val="E9E5DC"/>
                </a:solidFill>
              </a:rPr>
              <a:t>6/30/2006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E9E5DC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F0057-12A1-446E-87A7-3C17400B74DE}" type="slidenum">
              <a:rPr>
                <a:solidFill>
                  <a:srgbClr val="E9E5DC"/>
                </a:solidFill>
              </a:rPr>
              <a:pPr>
                <a:defRPr/>
              </a:pPr>
              <a:t>‹#›</a:t>
            </a:fld>
            <a:endParaRPr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84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srgbClr val="E9E5DC"/>
                </a:solidFill>
              </a:rPr>
              <a:t>6/30/2006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E9E5D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351219-67E7-4232-97BD-3461511F47E6}" type="slidenum">
              <a:rPr>
                <a:solidFill>
                  <a:srgbClr val="E9E5DC"/>
                </a:solidFill>
              </a:rPr>
              <a:pPr>
                <a:defRPr/>
              </a:pPr>
              <a:t>‹#›</a:t>
            </a:fld>
            <a:endParaRPr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75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4787"/>
            <a:ext cx="8229600" cy="871538"/>
          </a:xfrm>
        </p:spPr>
        <p:txBody>
          <a:bodyPr anchor="ctr"/>
          <a:lstStyle>
            <a:lvl1pPr algn="l" eaLnBrk="1" latinLnBrk="0" hangingPunct="1">
              <a:buNone/>
              <a:defRPr kumimoji="0" lang="ru-RU" sz="3600" b="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76325"/>
            <a:ext cx="2514600" cy="3429000"/>
          </a:xfrm>
        </p:spPr>
        <p:txBody>
          <a:bodyPr/>
          <a:lstStyle>
            <a:lvl1pPr marL="54864" indent="0" eaLnBrk="1" latinLnBrk="0" hangingPunct="1"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076325"/>
            <a:ext cx="5486400" cy="3429000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srgbClr val="E9E5DC"/>
                </a:solidFill>
              </a:rPr>
              <a:t>6/30/2006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E9E5D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936F9E-AF74-4209-B116-96544E93A155}" type="slidenum">
              <a:rPr>
                <a:solidFill>
                  <a:srgbClr val="E9E5DC"/>
                </a:solidFill>
              </a:rPr>
              <a:pPr>
                <a:defRPr/>
              </a:pPr>
              <a:t>‹#›</a:t>
            </a:fld>
            <a:endParaRPr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20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68300" y="0"/>
            <a:ext cx="8777288" cy="140851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Straight Connector 8"/>
          <p:cNvCxnSpPr/>
          <p:nvPr/>
        </p:nvCxnSpPr>
        <p:spPr>
          <a:xfrm flipV="1">
            <a:off x="363538" y="1413272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7"/>
          <p:cNvGrpSpPr>
            <a:grpSpLocks/>
          </p:cNvGrpSpPr>
          <p:nvPr/>
        </p:nvGrpSpPr>
        <p:grpSpPr bwMode="auto">
          <a:xfrm rot="5400000">
            <a:off x="8531821" y="898327"/>
            <a:ext cx="98822" cy="128587"/>
            <a:chOff x="6668087" y="1297746"/>
            <a:chExt cx="161840" cy="156602"/>
          </a:xfrm>
        </p:grpSpPr>
        <p:cxnSp>
          <p:nvCxnSpPr>
            <p:cNvPr id="8" name="Straight Connector 14"/>
            <p:cNvCxnSpPr/>
            <p:nvPr/>
          </p:nvCxnSpPr>
          <p:spPr>
            <a:xfrm rot="16200000">
              <a:off x="6663593" y="12500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/>
            <p:nvPr/>
          </p:nvCxnSpPr>
          <p:spPr>
            <a:xfrm rot="5400000" flipH="1">
              <a:off x="6744513" y="12490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7"/>
          <p:cNvGrpSpPr>
            <a:grpSpLocks/>
          </p:cNvGrpSpPr>
          <p:nvPr/>
        </p:nvGrpSpPr>
        <p:grpSpPr bwMode="auto">
          <a:xfrm rot="5400000">
            <a:off x="8684221" y="1012627"/>
            <a:ext cx="98822" cy="128587"/>
            <a:chOff x="6668087" y="1297746"/>
            <a:chExt cx="161840" cy="156602"/>
          </a:xfrm>
        </p:grpSpPr>
        <p:cxnSp>
          <p:nvCxnSpPr>
            <p:cNvPr id="12" name="Straight Connector 10"/>
            <p:cNvCxnSpPr/>
            <p:nvPr/>
          </p:nvCxnSpPr>
          <p:spPr>
            <a:xfrm rot="16200000">
              <a:off x="6663593" y="12500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rot="5400000" flipH="1">
              <a:off x="6744513" y="12490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"/>
          <p:cNvGrpSpPr>
            <a:grpSpLocks/>
          </p:cNvGrpSpPr>
          <p:nvPr/>
        </p:nvGrpSpPr>
        <p:grpSpPr bwMode="auto">
          <a:xfrm rot="5400000">
            <a:off x="8336558" y="1090018"/>
            <a:ext cx="98822" cy="128588"/>
            <a:chOff x="6668087" y="1297746"/>
            <a:chExt cx="161840" cy="156602"/>
          </a:xfrm>
        </p:grpSpPr>
        <p:cxnSp>
          <p:nvCxnSpPr>
            <p:cNvPr id="16" name="Straight Connector 18"/>
            <p:cNvCxnSpPr/>
            <p:nvPr/>
          </p:nvCxnSpPr>
          <p:spPr>
            <a:xfrm rot="16200000">
              <a:off x="6663592" y="12500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 flipH="1">
              <a:off x="6744512" y="12490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1450"/>
            <a:ext cx="6858000" cy="685800"/>
          </a:xfrm>
        </p:spPr>
        <p:txBody>
          <a:bodyPr anchor="b"/>
          <a:lstStyle>
            <a:lvl1pPr algn="l" eaLnBrk="1" latinLnBrk="0" hangingPunct="1">
              <a:buNone/>
              <a:defRPr kumimoji="0" lang="ru-RU" sz="2100" b="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428750"/>
            <a:ext cx="8778240" cy="3720108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862608"/>
            <a:ext cx="6858000" cy="51435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lang="ru-RU" sz="1400">
                <a:solidFill>
                  <a:srgbClr val="FFFFFF"/>
                </a:solidFill>
              </a:defRPr>
            </a:lvl1pPr>
            <a:lvl2pPr eaLnBrk="1" latinLnBrk="0" hangingPunct="1">
              <a:defRPr kumimoji="0" lang="ru-RU" sz="1200"/>
            </a:lvl2pPr>
            <a:lvl3pPr eaLnBrk="1" latinLnBrk="0" hangingPunct="1">
              <a:defRPr kumimoji="0" lang="ru-RU" sz="1000"/>
            </a:lvl3pPr>
            <a:lvl4pPr eaLnBrk="1" latinLnBrk="0" hangingPunct="1">
              <a:defRPr kumimoji="0" lang="ru-RU" sz="900"/>
            </a:lvl4pPr>
            <a:lvl5pPr eaLnBrk="1" latinLnBrk="0" hangingPunct="1">
              <a:defRPr kumimoji="0"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srgbClr val="E9E5DC"/>
                </a:solidFill>
              </a:rPr>
              <a:t>6/30/2006</a:t>
            </a: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E9E5DC"/>
              </a:solidFill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384530-355A-4ADC-BEDD-C8FB782B5CF0}" type="slidenum">
              <a:rPr>
                <a:solidFill>
                  <a:srgbClr val="E9E5DC"/>
                </a:solidFill>
              </a:rPr>
              <a:pPr>
                <a:defRPr/>
              </a:pPr>
              <a:t>‹#›</a:t>
            </a:fld>
            <a:endParaRPr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43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1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5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3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1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7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06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3"/>
          <p:cNvSpPr>
            <a:spLocks/>
          </p:cNvSpPr>
          <p:nvPr/>
        </p:nvSpPr>
        <p:spPr bwMode="auto">
          <a:xfrm rot="5236414">
            <a:off x="4976019" y="964010"/>
            <a:ext cx="30861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914400">
              <a:defRPr/>
            </a:pPr>
            <a:endParaRPr lang="ru-RU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Shape 35"/>
          <p:cNvSpPr>
            <a:spLocks/>
          </p:cNvSpPr>
          <p:nvPr/>
        </p:nvSpPr>
        <p:spPr bwMode="auto">
          <a:xfrm>
            <a:off x="4821238" y="800100"/>
            <a:ext cx="4343400" cy="434340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97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hape 42"/>
          <p:cNvSpPr>
            <a:spLocks/>
          </p:cNvSpPr>
          <p:nvPr/>
        </p:nvSpPr>
        <p:spPr bwMode="auto">
          <a:xfrm>
            <a:off x="290513" y="-10716"/>
            <a:ext cx="5562600" cy="4914901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97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hape 21"/>
          <p:cNvSpPr>
            <a:spLocks/>
          </p:cNvSpPr>
          <p:nvPr/>
        </p:nvSpPr>
        <p:spPr bwMode="auto">
          <a:xfrm>
            <a:off x="5943600" y="3200400"/>
            <a:ext cx="16002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914400">
              <a:defRPr/>
            </a:pPr>
            <a:endParaRPr lang="ru-RU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Shape 23"/>
          <p:cNvSpPr>
            <a:spLocks/>
          </p:cNvSpPr>
          <p:nvPr/>
        </p:nvSpPr>
        <p:spPr bwMode="auto">
          <a:xfrm>
            <a:off x="5943600" y="1314450"/>
            <a:ext cx="3200400" cy="1885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914400">
              <a:defRPr/>
            </a:pPr>
            <a:endParaRPr lang="ru-RU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" name="Shape 25"/>
          <p:cNvSpPr>
            <a:spLocks/>
          </p:cNvSpPr>
          <p:nvPr/>
        </p:nvSpPr>
        <p:spPr bwMode="auto">
          <a:xfrm>
            <a:off x="533400" y="3200400"/>
            <a:ext cx="5334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914400">
              <a:defRPr/>
            </a:pPr>
            <a:endParaRPr lang="ru-RU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Shape 26"/>
          <p:cNvSpPr>
            <a:spLocks/>
          </p:cNvSpPr>
          <p:nvPr/>
        </p:nvSpPr>
        <p:spPr bwMode="auto">
          <a:xfrm>
            <a:off x="366713" y="1828800"/>
            <a:ext cx="563880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914400">
              <a:defRPr/>
            </a:pPr>
            <a:endParaRPr lang="ru-RU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" name="Rectangle 31"/>
          <p:cNvSpPr/>
          <p:nvPr/>
        </p:nvSpPr>
        <p:spPr>
          <a:xfrm>
            <a:off x="1" y="0"/>
            <a:ext cx="365125" cy="5141119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Rectangle 38"/>
          <p:cNvSpPr/>
          <p:nvPr/>
        </p:nvSpPr>
        <p:spPr>
          <a:xfrm>
            <a:off x="309564" y="510779"/>
            <a:ext cx="46037" cy="27384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Rectangle 39"/>
          <p:cNvSpPr/>
          <p:nvPr/>
        </p:nvSpPr>
        <p:spPr>
          <a:xfrm>
            <a:off x="268289" y="510779"/>
            <a:ext cx="28575" cy="27384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Rectangle 40"/>
          <p:cNvSpPr/>
          <p:nvPr/>
        </p:nvSpPr>
        <p:spPr>
          <a:xfrm>
            <a:off x="249239" y="510779"/>
            <a:ext cx="9525" cy="27384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Rectangle 41"/>
          <p:cNvSpPr/>
          <p:nvPr/>
        </p:nvSpPr>
        <p:spPr>
          <a:xfrm>
            <a:off x="222250" y="510779"/>
            <a:ext cx="7938" cy="27384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Rectangle 44"/>
          <p:cNvSpPr/>
          <p:nvPr/>
        </p:nvSpPr>
        <p:spPr>
          <a:xfrm>
            <a:off x="363539" y="301229"/>
            <a:ext cx="8504237" cy="665559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Rectangle 57"/>
          <p:cNvSpPr/>
          <p:nvPr/>
        </p:nvSpPr>
        <p:spPr>
          <a:xfrm flipH="1">
            <a:off x="371475" y="510779"/>
            <a:ext cx="26988" cy="27384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Rectangle 58"/>
          <p:cNvSpPr/>
          <p:nvPr/>
        </p:nvSpPr>
        <p:spPr>
          <a:xfrm flipH="1">
            <a:off x="411164" y="510779"/>
            <a:ext cx="26987" cy="27384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Rectangle 59"/>
          <p:cNvSpPr/>
          <p:nvPr/>
        </p:nvSpPr>
        <p:spPr>
          <a:xfrm flipH="1">
            <a:off x="447676" y="510779"/>
            <a:ext cx="9525" cy="27384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Rectangle 60"/>
          <p:cNvSpPr/>
          <p:nvPr/>
        </p:nvSpPr>
        <p:spPr>
          <a:xfrm flipH="1">
            <a:off x="476251" y="510779"/>
            <a:ext cx="9525" cy="27384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Rectangle 61"/>
          <p:cNvSpPr/>
          <p:nvPr/>
        </p:nvSpPr>
        <p:spPr>
          <a:xfrm>
            <a:off x="500063" y="510779"/>
            <a:ext cx="36512" cy="27384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Rectangle 55"/>
          <p:cNvSpPr/>
          <p:nvPr/>
        </p:nvSpPr>
        <p:spPr>
          <a:xfrm>
            <a:off x="255589" y="3784998"/>
            <a:ext cx="73025" cy="1269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Rectangle 64"/>
          <p:cNvSpPr/>
          <p:nvPr/>
        </p:nvSpPr>
        <p:spPr>
          <a:xfrm>
            <a:off x="255589" y="3598069"/>
            <a:ext cx="73025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Rectangle 65"/>
          <p:cNvSpPr/>
          <p:nvPr/>
        </p:nvSpPr>
        <p:spPr>
          <a:xfrm>
            <a:off x="255589" y="3477816"/>
            <a:ext cx="73025" cy="103584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Rectangle 66"/>
          <p:cNvSpPr/>
          <p:nvPr/>
        </p:nvSpPr>
        <p:spPr>
          <a:xfrm>
            <a:off x="255589" y="3406379"/>
            <a:ext cx="73025" cy="5595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348378"/>
            <a:ext cx="8153400" cy="580644"/>
          </a:xfrm>
        </p:spPr>
        <p:txBody>
          <a:bodyPr/>
          <a:lstStyle>
            <a:lvl1pPr marR="9144" algn="r" eaLnBrk="1" latinLnBrk="0" hangingPunct="1">
              <a:defRPr kumimoji="0" lang="ru-RU" sz="380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2" y="1028700"/>
            <a:ext cx="3848419" cy="3429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lang="ru-RU" sz="2000">
                <a:solidFill>
                  <a:schemeClr val="tx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srgbClr val="E9E5DC"/>
                </a:solidFill>
              </a:rPr>
              <a:t>6/30/2006</a:t>
            </a:r>
          </a:p>
        </p:txBody>
      </p:sp>
      <p:sp>
        <p:nvSpPr>
          <p:cNvPr id="29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E9E5DC"/>
              </a:solidFill>
            </a:endParaRPr>
          </a:p>
        </p:txBody>
      </p:sp>
      <p:sp>
        <p:nvSpPr>
          <p:cNvPr id="30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A430A8-EAEC-45D7-B898-C6AEC74BA811}" type="slidenum">
              <a:rPr>
                <a:solidFill>
                  <a:srgbClr val="E9E5DC"/>
                </a:solidFill>
              </a:rPr>
              <a:pPr>
                <a:defRPr/>
              </a:pPr>
              <a:t>‹#›</a:t>
            </a:fld>
            <a:endParaRPr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99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2029E-E3A8-4204-BDEE-0798EB9DD63B}" type="datetimeFigureOut">
              <a:rPr lang="uk-UA" smtClean="0"/>
              <a:t>19.01.2022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D4FE4-04C3-4447-A1BC-794AC5E9B3E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33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7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8C808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365125" cy="5141119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89" y="3784998"/>
            <a:ext cx="73025" cy="1269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89" y="3598069"/>
            <a:ext cx="73025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89" y="3477816"/>
            <a:ext cx="73025" cy="103584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9" y="3406379"/>
            <a:ext cx="73025" cy="5595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64" y="510779"/>
            <a:ext cx="46037" cy="27384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289" y="510779"/>
            <a:ext cx="28575" cy="27384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239" y="510779"/>
            <a:ext cx="9525" cy="27384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250" y="510779"/>
            <a:ext cx="7938" cy="27384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384572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338263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 defTabSz="914400">
              <a:defRPr/>
            </a:pPr>
            <a:r>
              <a:rPr>
                <a:solidFill>
                  <a:srgbClr val="E9E5DC"/>
                </a:solidFill>
              </a:rPr>
              <a:t>6/30/2006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 defTabSz="914400">
              <a:defRPr/>
            </a:pPr>
            <a:endParaRPr>
              <a:solidFill>
                <a:srgbClr val="E9E5DC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 defTabSz="914400">
              <a:defRPr/>
            </a:pPr>
            <a:fld id="{6FC72AFB-3F08-4538-974B-0D82E8B1FCD3}" type="slidenum">
              <a:rPr>
                <a:solidFill>
                  <a:srgbClr val="E9E5DC"/>
                </a:solidFill>
              </a:rPr>
              <a:pPr defTabSz="914400">
                <a:defRPr/>
              </a:pPr>
              <a:t>‹#›</a:t>
            </a:fld>
            <a:endParaRPr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30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4000" kern="1200" spc="-150">
          <a:solidFill>
            <a:srgbClr val="F0E8D5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SzPct val="95000"/>
        <a:buFont typeface="Wingdings" pitchFamily="2" charset="2"/>
        <a:buChar char=""/>
        <a:defRPr lang="ru-RU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3" pitchFamily="18" charset="2"/>
        <a:buChar char=""/>
        <a:defRPr lang="ru-RU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2" pitchFamily="18" charset="2"/>
        <a:buChar char="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59FF5"/>
            </a:gs>
            <a:gs pos="64999">
              <a:srgbClr val="000000"/>
            </a:gs>
            <a:gs pos="100000">
              <a:srgbClr val="8C808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899592" y="2517744"/>
            <a:ext cx="7772400" cy="1480544"/>
          </a:xfrm>
        </p:spPr>
        <p:txBody>
          <a:bodyPr/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dirty="0" err="1" smtClean="0"/>
              <a:t>Презентація</a:t>
            </a:r>
            <a:r>
              <a:rPr dirty="0" smtClean="0"/>
              <a:t>  центрального </a:t>
            </a:r>
            <a:r>
              <a:rPr dirty="0" err="1" smtClean="0"/>
              <a:t>Міського</a:t>
            </a:r>
            <a:r>
              <a:rPr dirty="0" smtClean="0"/>
              <a:t>  </a:t>
            </a:r>
            <a:r>
              <a:rPr dirty="0" err="1" smtClean="0"/>
              <a:t>стадіону</a:t>
            </a:r>
            <a:r>
              <a:rPr dirty="0" smtClean="0"/>
              <a:t/>
            </a:r>
            <a:br>
              <a:rPr dirty="0" smtClean="0"/>
            </a:br>
            <a:r>
              <a:rPr sz="6000" dirty="0" smtClean="0"/>
              <a:t>2021</a:t>
            </a:r>
            <a:r>
              <a:rPr dirty="0" smtClean="0"/>
              <a:t/>
            </a:r>
            <a:br>
              <a:rPr dirty="0" smtClean="0"/>
            </a:br>
            <a:endParaRPr sz="2400" dirty="0">
              <a:solidFill>
                <a:srgbClr val="659FF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19" name="Rectangle 4"/>
          <p:cNvSpPr>
            <a:spLocks noGrp="1"/>
          </p:cNvSpPr>
          <p:nvPr>
            <p:ph type="body" idx="1"/>
          </p:nvPr>
        </p:nvSpPr>
        <p:spPr>
          <a:xfrm>
            <a:off x="827088" y="4030266"/>
            <a:ext cx="7772400" cy="789384"/>
          </a:xfrm>
        </p:spPr>
        <p:txBody>
          <a:bodyPr/>
          <a:lstStyle/>
          <a:p>
            <a:pPr marL="374650"/>
            <a:r>
              <a:rPr altLang="ru-RU" smtClean="0"/>
              <a:t>Сергій Володимирович Руденко, директор стадіону</a:t>
            </a:r>
          </a:p>
        </p:txBody>
      </p:sp>
      <p:sp>
        <p:nvSpPr>
          <p:cNvPr id="9220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0101BD-BFC7-499C-A617-7658BFF49A85}" type="slidenum">
              <a:rPr sz="4000" smtClean="0">
                <a:solidFill>
                  <a:srgbClr val="E9E5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sz="4000" smtClean="0"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4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1364" y="186946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80085" y="1419148"/>
            <a:ext cx="3306673" cy="269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latinLnBrk="0" hangingPunct="1">
              <a:spcBef>
                <a:spcPts val="700"/>
              </a:spcBef>
              <a:spcAft>
                <a:spcPct val="0"/>
              </a:spcAft>
              <a:buSzPct val="95000"/>
              <a:buFontTx/>
              <a:buNone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3" pitchFamily="18" charset="2"/>
              <a:buChar char="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2" pitchFamily="18" charset="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Проводилася поточна робота по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обслуговуванюю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стадіонів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смт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 Десна та по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вул.Ватутіна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 кошти міського бюджету було встановлено захисну сітку на стадіоні </a:t>
            </a:r>
            <a:r>
              <a:rPr lang="uk-UA" sz="18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смт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 Десна</a:t>
            </a:r>
            <a:endParaRPr lang="uk-UA" sz="18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6146" name="Picture 2" descr="C:\Users\User\Desktop\ФОТО ЦМС\2022\изображение_viber_2022-01-19_10-45-05-5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00" y="2572699"/>
            <a:ext cx="2995980" cy="203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ФОТО ЦМС\2022\изображение_viber_2022-01-19_10-44-27-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66" y="877824"/>
            <a:ext cx="2149122" cy="372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ФОТО ЦМС\2022\изображение_viber_2022-01-19_10-44-00-8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670" y="877823"/>
            <a:ext cx="2633749" cy="166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43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>
          <a:xfrm>
            <a:off x="1113290" y="1145948"/>
            <a:ext cx="6993845" cy="371134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2021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рік чистий </a:t>
            </a:r>
            <a:r>
              <a:rPr lang="uk-UA" sz="18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дохід становить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2565,5 </a:t>
            </a:r>
            <a:r>
              <a:rPr lang="uk-UA" sz="18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тис. грн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., що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більше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 </a:t>
            </a:r>
            <a:r>
              <a:rPr lang="uk-UA" sz="18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59,8%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sz="18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порівняно з аналогічним періодом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2020року</a:t>
            </a:r>
            <a:r>
              <a:rPr lang="uk-UA" sz="18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(1605,0 </a:t>
            </a:r>
            <a:r>
              <a:rPr lang="uk-UA" sz="18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тис. грн.)</a:t>
            </a:r>
          </a:p>
          <a:p>
            <a:pPr algn="just"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Основним джерелом доходів є відшкодування експлуатаційних витрат.</a:t>
            </a:r>
          </a:p>
          <a:p>
            <a:pPr algn="just"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Відшкодування експлуатаційних витрат орендарями становить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972,3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тис. грн., що на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70,64% більше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порівняно з минулим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роком.</a:t>
            </a:r>
            <a:endParaRPr lang="uk-UA" sz="18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 порівнянні з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2020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роком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збільшилась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540,04 </a:t>
            </a:r>
            <a:r>
              <a:rPr lang="uk-UA" sz="18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тис.грн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дотація міської ради для відшкодування енергоносіїв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(41,5%). </a:t>
            </a:r>
            <a:endParaRPr lang="uk-UA" sz="1800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Фактичні витрати підприємства становлять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4594,5тис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 грн., що на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47,55</a:t>
            </a:r>
            <a:r>
              <a:rPr lang="uk-UA" sz="18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%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більше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порівняно </a:t>
            </a:r>
            <a:r>
              <a:rPr lang="uk-UA" sz="18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 минулим роком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 Вагома складова витрат </a:t>
            </a:r>
            <a:r>
              <a:rPr lang="uk-UA" sz="18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 заробітна плата з нарахуваннями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– 2090,4тис</a:t>
            </a:r>
            <a:r>
              <a:rPr lang="uk-UA" sz="18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грн.</a:t>
            </a:r>
            <a:endParaRPr lang="uk-UA" sz="18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2870" y="481088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стан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37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>
          <a:xfrm>
            <a:off x="539750" y="1022349"/>
            <a:ext cx="7778750" cy="357913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В рамках покращення фінансового стану зменшити витрати практично неможливо: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Середня заробітна плата складає </a:t>
            </a: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9755,0</a:t>
            </a:r>
            <a:r>
              <a:rPr lang="uk-UA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грн./міс.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Опалювальна площа приміщень  стадіону 4474,7</a:t>
            </a:r>
            <a:r>
              <a:rPr lang="en-US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</a:t>
            </a:r>
            <a:r>
              <a:rPr lang="uk-UA" baseline="30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</a:t>
            </a: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проте не всі приміщення, які опалюються, здані в оренду. 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Комунікації водо-, теплопостачання в зношеному стані, постійно потребують ремонту.</a:t>
            </a:r>
          </a:p>
          <a:p>
            <a:pPr algn="just"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Дохідна частина може бути збільшена за рахунок: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Оренд</a:t>
            </a:r>
            <a:r>
              <a:rPr lang="ru-RU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</a:t>
            </a: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футбольного поля професійній команді за ринковими цінами.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Реалізації проекту футбольного поля з штучним покриттям.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Облаштування літнього майданчика-кафе.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Проведення концертів та культурно-масових заходів.</a:t>
            </a:r>
          </a:p>
        </p:txBody>
      </p:sp>
      <p:sp>
        <p:nvSpPr>
          <p:cNvPr id="2" name="AutoShape 2" descr="Картинки по запросу &quot;фінансовий аналіз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42869" y="321885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Статистика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року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51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2870" y="217110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Статистика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року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531813" y="929640"/>
            <a:ext cx="4438423" cy="348142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Проведено змагань:</a:t>
            </a:r>
          </a:p>
          <a:p>
            <a:pPr lvl="1"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боротьби, боксу,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дріфтингу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0"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(січень-грудень)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52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Футбольних матчів (чемпіонат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міста та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ІІ ліга професіонали)                                 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(квітень-листопад)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111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Учбово-тренувальний процес щоденно </a:t>
            </a:r>
          </a:p>
          <a:p>
            <a:pPr marL="0" indent="0">
              <a:buNone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з 8-00 до 21-00 - займається близько 340                </a:t>
            </a: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дітей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Футбольне поле ЦМС безкоштовно надавалось для проведення тренувань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ПФК «Нива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» щоденно.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68263" indent="0">
              <a:buFont typeface="Wingdings" pitchFamily="2" charset="2"/>
              <a:buNone/>
              <a:defRPr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ФОТО ЦМС\Спортзал Б\DSCN24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369" y="739523"/>
            <a:ext cx="3274469" cy="218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Чемпіонат міста серед держслужбовців. Підсумки групового етапу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369" y="2809037"/>
            <a:ext cx="3274469" cy="207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424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2870" y="217110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Плани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 txBox="1">
            <a:spLocks/>
          </p:cNvSpPr>
          <p:nvPr/>
        </p:nvSpPr>
        <p:spPr>
          <a:xfrm>
            <a:off x="564358" y="928027"/>
            <a:ext cx="7777162" cy="63794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§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футбольного поля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футбольних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матчів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тренувального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сезону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року</a:t>
            </a:r>
          </a:p>
        </p:txBody>
      </p:sp>
      <p:pic>
        <p:nvPicPr>
          <p:cNvPr id="5124" name="Picture 4" descr="D:\PRO\2021\Презентація діяльність за 2020 рік\Фото ЦМС\IMG-ecb9671a4f7755a770566ff009c4ae85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808" y="1843953"/>
            <a:ext cx="3841751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ser\Desktop\ФОТО ЦМС\2022\изображение_viber_2022-01-19_15-20-50-2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" y="1843953"/>
            <a:ext cx="3888582" cy="291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006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2870" y="217110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Плани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 202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6"/>
          <p:cNvSpPr txBox="1">
            <a:spLocks/>
          </p:cNvSpPr>
          <p:nvPr/>
        </p:nvSpPr>
        <p:spPr>
          <a:xfrm>
            <a:off x="544286" y="1118055"/>
            <a:ext cx="7777163" cy="126954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§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Оновлення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матеріально-технічної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поточних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ремонтів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ЦМС.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Продовження капітального ремонту заміни мережі опалення ЦМС.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544286" y="2082800"/>
            <a:ext cx="7559675" cy="21145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Забезпечення здорового способу життя у активній громаді шляхом широкого залучення мешканців міста до участі у спортивних та оздоровчих заходах.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Підвищення кваліфікації персоналу.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Організація забезпечення навчально-тренувального процесу дитячо-юнацьких спортивних шкіл з різних видів спорту.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Підвищення рівня комфорту для спортсменів.</a:t>
            </a:r>
          </a:p>
        </p:txBody>
      </p:sp>
    </p:spTree>
    <p:extLst>
      <p:ext uri="{BB962C8B-B14F-4D97-AF65-F5344CB8AC3E}">
        <p14:creationId xmlns:p14="http://schemas.microsoft.com/office/powerpoint/2010/main" val="3281961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732" y="1991167"/>
            <a:ext cx="531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ЗА УВАГУ!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5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2304" y="589582"/>
            <a:ext cx="5934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Структура презентації</a:t>
            </a:r>
            <a:endParaRPr lang="uk-UA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304" y="1457113"/>
            <a:ext cx="5934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Інформаційна</a:t>
            </a: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довідка</a:t>
            </a:r>
            <a:endParaRPr lang="ru-RU" sz="24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Звіт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діяльність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у </a:t>
            </a: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2021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році</a:t>
            </a:r>
            <a:endParaRPr lang="ru-RU" sz="24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Статистика </a:t>
            </a: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2021 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року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Фінансовий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стан </a:t>
            </a:r>
            <a:r>
              <a:rPr lang="ru-RU" sz="24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підприємства</a:t>
            </a:r>
            <a:endParaRPr lang="ru-RU" sz="24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Плани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на </a:t>
            </a: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2022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рік</a:t>
            </a:r>
            <a:endParaRPr lang="ru-RU" sz="24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1062" y="3852013"/>
            <a:ext cx="786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  <a:latin typeface="Vinnytsia Sans" panose="00000500000000000000" pitchFamily="50" charset="0"/>
              </a:rPr>
              <a:t>фото</a:t>
            </a:r>
            <a:endParaRPr lang="uk-UA" sz="1600" dirty="0">
              <a:solidFill>
                <a:schemeClr val="bg1"/>
              </a:solidFill>
              <a:latin typeface="Vinnytsia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6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0845" y="111942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Інформаційна довідка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47879" y="1284545"/>
            <a:ext cx="4828277" cy="300170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uk-UA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Комплекс спортивних  споруд включає: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Центральний міський стадіон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Стадіон “Темп”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Стадіон по вул. Ватутіна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Допоміжні споруди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Стадіон </a:t>
            </a:r>
            <a:r>
              <a:rPr lang="uk-UA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смт</a:t>
            </a: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 Десна</a:t>
            </a:r>
          </a:p>
          <a:p>
            <a:pPr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Місткість центрального стадіону – </a:t>
            </a:r>
          </a:p>
          <a:p>
            <a:pPr marL="0" indent="0">
              <a:buNone/>
            </a:pPr>
            <a:r>
              <a:rPr lang="uk-UA" sz="18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24 000 </a:t>
            </a:r>
          </a:p>
          <a:p>
            <a:pPr algn="just"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Стадіон відкритий для мешканців міста щоденно</a:t>
            </a:r>
            <a:r>
              <a:rPr lang="en-US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 6-00 до 21-00, крім неділі</a:t>
            </a:r>
          </a:p>
        </p:txBody>
      </p:sp>
      <p:pic>
        <p:nvPicPr>
          <p:cNvPr id="6" name="Picture 6" descr="C:\Users\Public\Pictures\Sample Pictures\стаді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79" y="807659"/>
            <a:ext cx="2950481" cy="175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Картинки по запросу &quot;бокс центральний міський стадион вінниц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&quot;бокс центральний міський стадион вінниця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Картинки по запросу &quot;бокс центральний міський стадион вінниця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5" descr="D:\PRO\2021\Презентація діяльність за 2020 рік\Фото ЦМС\fcc28d88c11e99c34b19e6df430ac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79" y="2663660"/>
            <a:ext cx="2943136" cy="208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08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41950" y="237766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/>
          </p:cNvSpPr>
          <p:nvPr/>
        </p:nvSpPr>
        <p:spPr>
          <a:xfrm>
            <a:off x="670400" y="813876"/>
            <a:ext cx="3819958" cy="400305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17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 </a:t>
            </a:r>
            <a:r>
              <a:rPr lang="uk-UA" sz="17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2021 </a:t>
            </a:r>
            <a:r>
              <a:rPr lang="uk-UA" sz="17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році були проведені наступні спортивні заходи:</a:t>
            </a:r>
          </a:p>
          <a:p>
            <a:pPr algn="just">
              <a:buFont typeface="Wingdings" pitchFamily="2" charset="2"/>
              <a:buChar char="§"/>
            </a:pPr>
            <a:r>
              <a:rPr lang="uk-UA" sz="17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Чемпіонат м. Вінниці з </a:t>
            </a:r>
            <a:r>
              <a:rPr lang="uk-UA" sz="17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футболу серед аматорських команд </a:t>
            </a:r>
            <a:r>
              <a:rPr lang="uk-UA" sz="17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(вища та І ліга) всього </a:t>
            </a:r>
            <a:r>
              <a:rPr lang="uk-UA" sz="17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16 </a:t>
            </a:r>
            <a:r>
              <a:rPr lang="uk-UA" sz="17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команд - </a:t>
            </a:r>
            <a:r>
              <a:rPr lang="uk-UA" sz="17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96 </a:t>
            </a:r>
            <a:r>
              <a:rPr lang="uk-UA" sz="17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футбольних матчі на полях ЦМС та «Інтеграл».</a:t>
            </a:r>
          </a:p>
          <a:p>
            <a:pPr algn="just">
              <a:buFont typeface="Wingdings" pitchFamily="2" charset="2"/>
              <a:buChar char="§"/>
            </a:pPr>
            <a:r>
              <a:rPr lang="uk-UA" sz="17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Чемпіонат </a:t>
            </a:r>
            <a:r>
              <a:rPr lang="uk-UA" sz="1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та Кубок України </a:t>
            </a:r>
            <a:r>
              <a:rPr lang="uk-UA" sz="17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 футболу серед професійних команд  (</a:t>
            </a:r>
            <a:r>
              <a:rPr lang="uk-UA" sz="17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12 </a:t>
            </a:r>
            <a:r>
              <a:rPr lang="uk-UA" sz="17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команд) - </a:t>
            </a:r>
            <a:r>
              <a:rPr lang="uk-UA" sz="17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17 </a:t>
            </a:r>
            <a:r>
              <a:rPr lang="uk-UA" sz="17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футбольних матчів.</a:t>
            </a:r>
          </a:p>
          <a:p>
            <a:pPr algn="just">
              <a:buFont typeface="Wingdings" pitchFamily="2" charset="2"/>
              <a:buChar char="§"/>
            </a:pPr>
            <a:r>
              <a:rPr lang="uk-UA" sz="17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Чемпіонати м. Вінниці та Вінницької області з боротьби, боксу, важкої атлетики  (січень-грудень)</a:t>
            </a:r>
            <a:r>
              <a:rPr lang="en-US" sz="17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sz="17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  <a:endParaRPr lang="uk-UA" sz="17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4" name="Picture 3" descr="C:\Users\User\Desktop\ФОТО ЦМС\2022\изображение_viber_2022-01-19_10-48-43-6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29" y="822541"/>
            <a:ext cx="3281933" cy="196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Суперкубок 2017-2018_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576" y="2950603"/>
            <a:ext cx="2892640" cy="178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22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9964" y="186947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492578" y="1096964"/>
            <a:ext cx="3113815" cy="291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latinLnBrk="0" hangingPunct="1">
              <a:spcBef>
                <a:spcPts val="700"/>
              </a:spcBef>
              <a:spcAft>
                <a:spcPct val="0"/>
              </a:spcAft>
              <a:buSzPct val="95000"/>
              <a:buFontTx/>
              <a:buNone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3" pitchFamily="18" charset="2"/>
              <a:buChar char="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2" pitchFamily="18" charset="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uk-UA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 липні </a:t>
            </a: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</a:t>
            </a:r>
            <a:r>
              <a:rPr lang="en-US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</a:t>
            </a: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 </a:t>
            </a:r>
            <a:r>
              <a:rPr lang="uk-UA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року на  ЦМС </a:t>
            </a: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було проведено фінальну частину чемпіонату  України з футболу серед працівників прокуратури. </a:t>
            </a:r>
          </a:p>
          <a:p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 фіналі зустрічались команди Одеської та Волинської областей</a:t>
            </a:r>
            <a:endParaRPr lang="uk-UA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uk-UA" sz="18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8196" name="Picture 4" descr="http://vinoff.com.ua/index.php/component/joomgallery/image?view=image&amp;format=raw&amp;type=orig&amp;id=3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75" y="841247"/>
            <a:ext cx="3931899" cy="393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795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8127" y="197865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2021році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293766" y="739430"/>
            <a:ext cx="8038247" cy="253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latinLnBrk="0" hangingPunct="1">
              <a:spcBef>
                <a:spcPts val="700"/>
              </a:spcBef>
              <a:spcAft>
                <a:spcPct val="0"/>
              </a:spcAft>
              <a:buSzPct val="95000"/>
              <a:buFontTx/>
              <a:buNone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3" pitchFamily="18" charset="2"/>
              <a:buChar char="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2" pitchFamily="18" charset="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По програмі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«Бюджету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громадських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ініціатив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Вінницької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територіальної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громади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було проведено капітальний ремонт волейбольного майданчика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та передано на баланс 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ЦМС  в 2021 році на якому проводилися турніри ветеранів та чемпіонати міста різних вікових категорій.</a:t>
            </a:r>
            <a:endParaRPr lang="uk-UA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8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9218" name="Picture 2" descr="https://www.vinnitsa.info/f/images/2020/08/13/76600/5f34daf211d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2" y="2115104"/>
            <a:ext cx="3785533" cy="239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ww.vinnitsa.info/f/images/2020/08/13/76600/5f34dadb6f3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69" y="2058604"/>
            <a:ext cx="3667800" cy="24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22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8127" y="197865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144386" y="709574"/>
            <a:ext cx="8023614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latinLnBrk="0" hangingPunct="1">
              <a:spcBef>
                <a:spcPts val="700"/>
              </a:spcBef>
              <a:spcAft>
                <a:spcPct val="0"/>
              </a:spcAft>
              <a:buSzPct val="95000"/>
              <a:buFontTx/>
              <a:buNone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3" pitchFamily="18" charset="2"/>
              <a:buChar char="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2" pitchFamily="18" charset="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2021 році на ЦМС в червні-липні проводився щорічний чемпіонат м. Вінниці серед держслужбовців, в якому прийняла рекордна кількість учасників  (18 команд).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C:\Users\User\Desktop\ФОТО ЦМС\2022\изображение_viber_2022-01-19_10-47-51-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69" y="1858339"/>
            <a:ext cx="3959938" cy="285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6" y="1858340"/>
            <a:ext cx="3994097" cy="285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46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8127" y="197865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237379" y="782640"/>
            <a:ext cx="2637495" cy="324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latinLnBrk="0" hangingPunct="1">
              <a:spcBef>
                <a:spcPts val="700"/>
              </a:spcBef>
              <a:spcAft>
                <a:spcPct val="0"/>
              </a:spcAft>
              <a:buSzPct val="95000"/>
              <a:buFontTx/>
              <a:buNone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3" pitchFamily="18" charset="2"/>
              <a:buChar char="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2" pitchFamily="18" charset="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кошти міського бюджету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проведено капітальний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ремонт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частини мережі опалення Центрального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міського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стадіону західна трибуна.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3074" name="Picture 2" descr="C:\Users\User\Desktop\ФОТО ЦМС\2022\изображение_viber_2022-01-19_10-45-44-8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298" y="2986948"/>
            <a:ext cx="2443188" cy="183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 ЦМС\2022\изображение_viber_2022-01-19_10-45-30-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577" y="905840"/>
            <a:ext cx="2408629" cy="19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 ЦМС\2022\изображение_viber_2022-01-19_10-46-08-5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374" y="905840"/>
            <a:ext cx="2656352" cy="375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464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1364" y="186946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65557" y="1001490"/>
            <a:ext cx="3420007" cy="348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latinLnBrk="0" hangingPunct="1">
              <a:spcBef>
                <a:spcPts val="700"/>
              </a:spcBef>
              <a:spcAft>
                <a:spcPct val="0"/>
              </a:spcAft>
              <a:buSzPct val="95000"/>
              <a:buFontTx/>
              <a:buNone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3" pitchFamily="18" charset="2"/>
              <a:buChar char="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2" pitchFamily="18" charset="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аварійний ремонт мережі опалення та водогону ЦМС на загальну суму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1200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Проведено поточний ремонт спортивних залів боротьби та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боксу.</a:t>
            </a:r>
          </a:p>
          <a:p>
            <a:pPr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Виконаний щорічний поточний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ремонт паркану стадіону з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 вул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Замостянська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uk-UA" sz="18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4098" name="Picture 2" descr="C:\Users\User\Desktop\ФОТО ЦМС\Фото стадиона\DSCN22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910" y="762874"/>
            <a:ext cx="2746767" cy="13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ФОТО ЦМС\Паркан\DSCN25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705" y="1700786"/>
            <a:ext cx="2393158" cy="142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ФОТО ЦМС\ремонт2019\DSCN27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606" y="2999232"/>
            <a:ext cx="3105350" cy="183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66477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1322</TotalTime>
  <Words>727</Words>
  <Application>Microsoft Office PowerPoint</Application>
  <PresentationFormat>Экран (16:9)</PresentationFormat>
  <Paragraphs>84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IntroducingPowerPoint2007</vt:lpstr>
      <vt:lpstr>Презентація  центрального Міського  стадіону 2021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Мірчук Сергій Валерійович</dc:creator>
  <cp:lastModifiedBy>User</cp:lastModifiedBy>
  <cp:revision>81</cp:revision>
  <cp:lastPrinted>2022-01-19T08:39:44Z</cp:lastPrinted>
  <dcterms:created xsi:type="dcterms:W3CDTF">2020-06-23T09:28:56Z</dcterms:created>
  <dcterms:modified xsi:type="dcterms:W3CDTF">2022-01-19T13:25:19Z</dcterms:modified>
</cp:coreProperties>
</file>